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4" r:id="rId4"/>
  </p:sldMasterIdLst>
  <p:notesMasterIdLst>
    <p:notesMasterId r:id="rId14"/>
  </p:notesMasterIdLst>
  <p:sldIdLst>
    <p:sldId id="322" r:id="rId5"/>
    <p:sldId id="331" r:id="rId6"/>
    <p:sldId id="341" r:id="rId7"/>
    <p:sldId id="345" r:id="rId8"/>
    <p:sldId id="346" r:id="rId9"/>
    <p:sldId id="342" r:id="rId10"/>
    <p:sldId id="343" r:id="rId11"/>
    <p:sldId id="344" r:id="rId12"/>
    <p:sldId id="34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ita Shankar" initials="SS" lastIdx="1" clrIdx="0">
    <p:extLst>
      <p:ext uri="{19B8F6BF-5375-455C-9EA6-DF929625EA0E}">
        <p15:presenceInfo xmlns:p15="http://schemas.microsoft.com/office/powerpoint/2012/main" userId="5ca5bd944c988f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751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8" autoAdjust="0"/>
    <p:restoredTop sz="84970" autoAdjust="0"/>
  </p:normalViewPr>
  <p:slideViewPr>
    <p:cSldViewPr snapToGrid="0">
      <p:cViewPr>
        <p:scale>
          <a:sx n="83" d="100"/>
          <a:sy n="83" d="100"/>
        </p:scale>
        <p:origin x="268"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75201-D7F0-4F3C-ABAF-92770630C167}" type="datetimeFigureOut">
              <a:rPr lang="en-IN" smtClean="0"/>
              <a:t>01-11-2020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69D8C-627F-4DE7-8556-CD224DEDBEFB}" type="slidenum">
              <a:rPr lang="en-IN" smtClean="0"/>
              <a:t>‹#›</a:t>
            </a:fld>
            <a:endParaRPr lang="en-IN"/>
          </a:p>
        </p:txBody>
      </p:sp>
    </p:spTree>
    <p:extLst>
      <p:ext uri="{BB962C8B-B14F-4D97-AF65-F5344CB8AC3E}">
        <p14:creationId xmlns:p14="http://schemas.microsoft.com/office/powerpoint/2010/main" val="337683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2</a:t>
            </a:fld>
            <a:endParaRPr lang="en-IN"/>
          </a:p>
        </p:txBody>
      </p:sp>
    </p:spTree>
    <p:extLst>
      <p:ext uri="{BB962C8B-B14F-4D97-AF65-F5344CB8AC3E}">
        <p14:creationId xmlns:p14="http://schemas.microsoft.com/office/powerpoint/2010/main" val="307359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3</a:t>
            </a:fld>
            <a:endParaRPr lang="en-IN"/>
          </a:p>
        </p:txBody>
      </p:sp>
    </p:spTree>
    <p:extLst>
      <p:ext uri="{BB962C8B-B14F-4D97-AF65-F5344CB8AC3E}">
        <p14:creationId xmlns:p14="http://schemas.microsoft.com/office/powerpoint/2010/main" val="289830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6</a:t>
            </a:fld>
            <a:endParaRPr lang="en-IN"/>
          </a:p>
        </p:txBody>
      </p:sp>
    </p:spTree>
    <p:extLst>
      <p:ext uri="{BB962C8B-B14F-4D97-AF65-F5344CB8AC3E}">
        <p14:creationId xmlns:p14="http://schemas.microsoft.com/office/powerpoint/2010/main" val="388033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7</a:t>
            </a:fld>
            <a:endParaRPr lang="en-IN"/>
          </a:p>
        </p:txBody>
      </p:sp>
    </p:spTree>
    <p:extLst>
      <p:ext uri="{BB962C8B-B14F-4D97-AF65-F5344CB8AC3E}">
        <p14:creationId xmlns:p14="http://schemas.microsoft.com/office/powerpoint/2010/main" val="409443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8</a:t>
            </a:fld>
            <a:endParaRPr lang="en-IN"/>
          </a:p>
        </p:txBody>
      </p:sp>
    </p:spTree>
    <p:extLst>
      <p:ext uri="{BB962C8B-B14F-4D97-AF65-F5344CB8AC3E}">
        <p14:creationId xmlns:p14="http://schemas.microsoft.com/office/powerpoint/2010/main" val="372937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5469D8C-627F-4DE7-8556-CD224DEDBEFB}" type="slidenum">
              <a:rPr lang="en-IN" smtClean="0"/>
              <a:t>9</a:t>
            </a:fld>
            <a:endParaRPr lang="en-IN"/>
          </a:p>
        </p:txBody>
      </p:sp>
    </p:spTree>
    <p:extLst>
      <p:ext uri="{BB962C8B-B14F-4D97-AF65-F5344CB8AC3E}">
        <p14:creationId xmlns:p14="http://schemas.microsoft.com/office/powerpoint/2010/main" val="1937844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84DA70-C731-4C70-880D-CCD4705E623C}" type="datetime1">
              <a:rPr lang="en-US" smtClean="0"/>
              <a:t>11/1/2020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99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18628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01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8836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76252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90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57227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2679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187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41176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140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88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89775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6998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84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23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2398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695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D6E202-B606-4609-B914-27C9371A1F6D}" type="datetime1">
              <a:rPr lang="en-US" smtClean="0"/>
              <a:t>11/1/2020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20511439"/>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CD42-B17D-44E4-8C8B-DBFB56CB04D6}"/>
              </a:ext>
            </a:extLst>
          </p:cNvPr>
          <p:cNvSpPr>
            <a:spLocks noGrp="1"/>
          </p:cNvSpPr>
          <p:nvPr>
            <p:ph type="ctrTitle"/>
          </p:nvPr>
        </p:nvSpPr>
        <p:spPr>
          <a:xfrm>
            <a:off x="1524000" y="522513"/>
            <a:ext cx="9144000" cy="1802675"/>
          </a:xfrm>
        </p:spPr>
        <p:txBody>
          <a:bodyPr/>
          <a:lstStyle/>
          <a:p>
            <a:r>
              <a:rPr lang="en-IN" dirty="0"/>
              <a:t>EXPORT MARKETING </a:t>
            </a:r>
          </a:p>
        </p:txBody>
      </p:sp>
      <p:sp>
        <p:nvSpPr>
          <p:cNvPr id="3" name="Subtitle 2">
            <a:extLst>
              <a:ext uri="{FF2B5EF4-FFF2-40B4-BE49-F238E27FC236}">
                <a16:creationId xmlns:a16="http://schemas.microsoft.com/office/drawing/2014/main" id="{D2C4FDE9-FA84-4147-A359-0DD439FA1AA0}"/>
              </a:ext>
            </a:extLst>
          </p:cNvPr>
          <p:cNvSpPr>
            <a:spLocks noGrp="1"/>
          </p:cNvSpPr>
          <p:nvPr>
            <p:ph type="subTitle" idx="1"/>
          </p:nvPr>
        </p:nvSpPr>
        <p:spPr>
          <a:xfrm>
            <a:off x="1524000" y="3602038"/>
            <a:ext cx="9144000" cy="1570853"/>
          </a:xfrm>
        </p:spPr>
        <p:txBody>
          <a:bodyPr>
            <a:normAutofit/>
          </a:bodyPr>
          <a:lstStyle/>
          <a:p>
            <a:pPr algn="ctr"/>
            <a:r>
              <a:rPr lang="en-IN" sz="3600" dirty="0">
                <a:latin typeface="Times New Roman" panose="02020603050405020304" pitchFamily="18" charset="0"/>
                <a:cs typeface="Times New Roman" panose="02020603050405020304" pitchFamily="18" charset="0"/>
              </a:rPr>
              <a:t>Dr. Sumita Shankar </a:t>
            </a:r>
          </a:p>
        </p:txBody>
      </p:sp>
    </p:spTree>
    <p:extLst>
      <p:ext uri="{BB962C8B-B14F-4D97-AF65-F5344CB8AC3E}">
        <p14:creationId xmlns:p14="http://schemas.microsoft.com/office/powerpoint/2010/main" val="372681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295402" y="982133"/>
            <a:ext cx="9601196" cy="915824"/>
          </a:xfrm>
        </p:spPr>
        <p:txBody>
          <a:bodyPr>
            <a:normAutofit/>
          </a:bodyPr>
          <a:lstStyle/>
          <a:p>
            <a:pPr algn="ctr"/>
            <a:r>
              <a:rPr lang="en-IN" sz="4000" b="1" dirty="0">
                <a:latin typeface="Times New Roman" panose="02020603050405020304" pitchFamily="18" charset="0"/>
                <a:cs typeface="Times New Roman" panose="02020603050405020304" pitchFamily="18" charset="0"/>
              </a:rPr>
              <a:t>Meaning of Institutional Agencies </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p:txBody>
          <a:bodyPr>
            <a:normAutofit fontScale="92500" lnSpcReduction="20000"/>
          </a:bodyPr>
          <a:lstStyle/>
          <a:p>
            <a:pPr marL="0" indent="0" algn="just">
              <a:buNone/>
            </a:pPr>
            <a:r>
              <a:rPr lang="en-GB" sz="4000" dirty="0">
                <a:latin typeface="Times New Roman" panose="02020603050405020304" pitchFamily="18" charset="0"/>
                <a:cs typeface="Times New Roman" panose="02020603050405020304" pitchFamily="18" charset="0"/>
              </a:rPr>
              <a:t> </a:t>
            </a:r>
            <a:r>
              <a:rPr lang="en-GB" sz="3900" dirty="0">
                <a:latin typeface="Times New Roman" panose="02020603050405020304" pitchFamily="18" charset="0"/>
                <a:cs typeface="Times New Roman" panose="02020603050405020304" pitchFamily="18" charset="0"/>
              </a:rPr>
              <a:t>Government of India since 1951, has started a number of service organisation to assist export sector. These organisations provide assistance and guidance to exporters. Export Marketing organisation play an important role in promoting and diversifying India’s export. All such organisation are called export Promotion organisation </a:t>
            </a:r>
            <a:r>
              <a:rPr lang="en-GB" sz="4000" dirty="0">
                <a:latin typeface="Times New Roman" panose="02020603050405020304" pitchFamily="18" charset="0"/>
                <a:cs typeface="Times New Roman" panose="02020603050405020304" pitchFamily="18" charset="0"/>
              </a:rPr>
              <a:t>. </a:t>
            </a:r>
            <a:endParaRPr lang="en-IN" sz="4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4070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180142" y="682455"/>
            <a:ext cx="9601196" cy="1303867"/>
          </a:xfrm>
        </p:spPr>
        <p:txBody>
          <a:bodyPr>
            <a:normAutofit/>
          </a:bodyPr>
          <a:lstStyle/>
          <a:p>
            <a:pPr algn="ctr"/>
            <a:r>
              <a:rPr lang="en-IN" sz="3200" b="1" dirty="0">
                <a:latin typeface="Times New Roman" panose="02020603050405020304" pitchFamily="18" charset="0"/>
                <a:cs typeface="Times New Roman" panose="02020603050405020304" pitchFamily="18" charset="0"/>
              </a:rPr>
              <a:t>FEATURES OF EXPORT MARKETING ORGANISATION </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p:txBody>
          <a:bodyPr>
            <a:normAutofit fontScale="92500" lnSpcReduction="20000"/>
          </a:bodyPr>
          <a:lstStyle/>
          <a:p>
            <a:pPr marL="742950" indent="-742950" algn="just">
              <a:buAutoNum type="arabicPeriod"/>
            </a:pPr>
            <a:r>
              <a:rPr lang="en-GB" sz="4000" dirty="0">
                <a:latin typeface="Times New Roman" panose="02020603050405020304" pitchFamily="18" charset="0"/>
                <a:cs typeface="Times New Roman" panose="02020603050405020304" pitchFamily="18" charset="0"/>
              </a:rPr>
              <a:t>Basically they are service organisation. </a:t>
            </a:r>
          </a:p>
          <a:p>
            <a:pPr marL="742950" indent="-742950" algn="just">
              <a:buAutoNum type="arabicPeriod"/>
            </a:pPr>
            <a:r>
              <a:rPr lang="en-GB" sz="4000" dirty="0">
                <a:latin typeface="Times New Roman" panose="02020603050405020304" pitchFamily="18" charset="0"/>
                <a:cs typeface="Times New Roman" panose="02020603050405020304" pitchFamily="18" charset="0"/>
              </a:rPr>
              <a:t>Creates favourable image of India’s export </a:t>
            </a:r>
          </a:p>
          <a:p>
            <a:pPr marL="742950" indent="-742950" algn="just">
              <a:buAutoNum type="arabicPeriod"/>
            </a:pPr>
            <a:r>
              <a:rPr lang="en-GB" sz="4000" dirty="0">
                <a:latin typeface="Times New Roman" panose="02020603050405020304" pitchFamily="18" charset="0"/>
                <a:cs typeface="Times New Roman" panose="02020603050405020304" pitchFamily="18" charset="0"/>
              </a:rPr>
              <a:t>Easy availability of services to exporters </a:t>
            </a:r>
          </a:p>
          <a:p>
            <a:pPr marL="742950" indent="-742950" algn="just">
              <a:buAutoNum type="arabicPeriod"/>
            </a:pPr>
            <a:r>
              <a:rPr lang="en-GB" sz="4000" dirty="0">
                <a:latin typeface="Times New Roman" panose="02020603050405020304" pitchFamily="18" charset="0"/>
                <a:cs typeface="Times New Roman" panose="02020603050405020304" pitchFamily="18" charset="0"/>
              </a:rPr>
              <a:t>Government initiative information </a:t>
            </a:r>
          </a:p>
          <a:p>
            <a:pPr marL="742950" indent="-742950" algn="just">
              <a:buAutoNum type="arabicPeriod"/>
            </a:pPr>
            <a:r>
              <a:rPr lang="en-GB" sz="4000" dirty="0">
                <a:latin typeface="Times New Roman" panose="02020603050405020304" pitchFamily="18" charset="0"/>
                <a:cs typeface="Times New Roman" panose="02020603050405020304" pitchFamily="18" charset="0"/>
              </a:rPr>
              <a:t>Provides non financial services</a:t>
            </a:r>
          </a:p>
        </p:txBody>
      </p:sp>
    </p:spTree>
    <p:extLst>
      <p:ext uri="{BB962C8B-B14F-4D97-AF65-F5344CB8AC3E}">
        <p14:creationId xmlns:p14="http://schemas.microsoft.com/office/powerpoint/2010/main" val="131708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6CC0-197D-4F60-B3C7-73FC75961131}"/>
              </a:ext>
            </a:extLst>
          </p:cNvPr>
          <p:cNvSpPr>
            <a:spLocks noGrp="1"/>
          </p:cNvSpPr>
          <p:nvPr>
            <p:ph type="title"/>
          </p:nvPr>
        </p:nvSpPr>
        <p:spPr/>
        <p:txBody>
          <a:bodyPr>
            <a:normAutofit fontScale="90000"/>
          </a:bodyPr>
          <a:lstStyle/>
          <a:p>
            <a:r>
              <a:rPr lang="en-IN" dirty="0"/>
              <a:t>IMPORTANCE OF EPORT PROMOTION ONRGANISATION </a:t>
            </a:r>
          </a:p>
        </p:txBody>
      </p:sp>
      <p:sp>
        <p:nvSpPr>
          <p:cNvPr id="3" name="Content Placeholder 2">
            <a:extLst>
              <a:ext uri="{FF2B5EF4-FFF2-40B4-BE49-F238E27FC236}">
                <a16:creationId xmlns:a16="http://schemas.microsoft.com/office/drawing/2014/main" id="{AEBFF4A3-AAE8-4945-A997-FEA3E82017CB}"/>
              </a:ext>
            </a:extLst>
          </p:cNvPr>
          <p:cNvSpPr>
            <a:spLocks noGrp="1"/>
          </p:cNvSpPr>
          <p:nvPr>
            <p:ph sz="quarter" idx="13"/>
          </p:nvPr>
        </p:nvSpPr>
        <p:spPr>
          <a:xfrm>
            <a:off x="685800" y="2374366"/>
            <a:ext cx="10394707" cy="3711389"/>
          </a:xfrm>
        </p:spPr>
        <p:txBody>
          <a:bodyPr>
            <a:normAutofit/>
          </a:bodyPr>
          <a:lstStyle/>
          <a:p>
            <a:r>
              <a:rPr lang="en-IN" dirty="0"/>
              <a:t>1. </a:t>
            </a:r>
            <a:r>
              <a:rPr lang="en-IN" sz="2800" dirty="0">
                <a:latin typeface="Times New Roman" panose="02020603050405020304" pitchFamily="18" charset="0"/>
                <a:cs typeface="Times New Roman" panose="02020603050405020304" pitchFamily="18" charset="0"/>
              </a:rPr>
              <a:t>Advisory and executive functions.</a:t>
            </a:r>
          </a:p>
          <a:p>
            <a:r>
              <a:rPr lang="en-IN" sz="2800" dirty="0">
                <a:latin typeface="Times New Roman" panose="02020603050405020304" pitchFamily="18" charset="0"/>
                <a:cs typeface="Times New Roman" panose="02020603050405020304" pitchFamily="18" charset="0"/>
              </a:rPr>
              <a:t>2. Collection of information on export related matters</a:t>
            </a:r>
          </a:p>
          <a:p>
            <a:r>
              <a:rPr lang="en-IN" sz="2800" dirty="0">
                <a:latin typeface="Times New Roman" panose="02020603050405020304" pitchFamily="18" charset="0"/>
                <a:cs typeface="Times New Roman" panose="02020603050405020304" pitchFamily="18" charset="0"/>
              </a:rPr>
              <a:t>3. Sending and inviting trade delegates</a:t>
            </a:r>
          </a:p>
          <a:p>
            <a:r>
              <a:rPr lang="en-IN" sz="2800" dirty="0">
                <a:latin typeface="Times New Roman" panose="02020603050405020304" pitchFamily="18" charset="0"/>
                <a:cs typeface="Times New Roman" panose="02020603050405020304" pitchFamily="18" charset="0"/>
              </a:rPr>
              <a:t>4. Organising meeting seminars and workshops on export related 		   matters</a:t>
            </a:r>
          </a:p>
          <a:p>
            <a:r>
              <a:rPr lang="en-IN" sz="2800" dirty="0">
                <a:latin typeface="Times New Roman" panose="02020603050405020304" pitchFamily="18" charset="0"/>
                <a:cs typeface="Times New Roman" panose="02020603050405020304" pitchFamily="18" charset="0"/>
              </a:rPr>
              <a:t>5. Arranging trade fairs and exhibitions </a:t>
            </a:r>
          </a:p>
        </p:txBody>
      </p:sp>
    </p:spTree>
    <p:extLst>
      <p:ext uri="{BB962C8B-B14F-4D97-AF65-F5344CB8AC3E}">
        <p14:creationId xmlns:p14="http://schemas.microsoft.com/office/powerpoint/2010/main" val="323609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6CC0-197D-4F60-B3C7-73FC75961131}"/>
              </a:ext>
            </a:extLst>
          </p:cNvPr>
          <p:cNvSpPr>
            <a:spLocks noGrp="1"/>
          </p:cNvSpPr>
          <p:nvPr>
            <p:ph type="title"/>
          </p:nvPr>
        </p:nvSpPr>
        <p:spPr/>
        <p:txBody>
          <a:bodyPr>
            <a:normAutofit fontScale="90000"/>
          </a:bodyPr>
          <a:lstStyle/>
          <a:p>
            <a:r>
              <a:rPr lang="en-IN" dirty="0"/>
              <a:t>IMPORTANCE OF EPORT PROMOTION ONRGANISATION </a:t>
            </a:r>
          </a:p>
        </p:txBody>
      </p:sp>
      <p:sp>
        <p:nvSpPr>
          <p:cNvPr id="3" name="Content Placeholder 2">
            <a:extLst>
              <a:ext uri="{FF2B5EF4-FFF2-40B4-BE49-F238E27FC236}">
                <a16:creationId xmlns:a16="http://schemas.microsoft.com/office/drawing/2014/main" id="{AEBFF4A3-AAE8-4945-A997-FEA3E82017CB}"/>
              </a:ext>
            </a:extLst>
          </p:cNvPr>
          <p:cNvSpPr>
            <a:spLocks noGrp="1"/>
          </p:cNvSpPr>
          <p:nvPr>
            <p:ph sz="quarter" idx="13"/>
          </p:nvPr>
        </p:nvSpPr>
        <p:spPr>
          <a:xfrm>
            <a:off x="2036269" y="2504995"/>
            <a:ext cx="9044238" cy="2869590"/>
          </a:xfrm>
        </p:spPr>
        <p:txBody>
          <a:bodyPr>
            <a:normAutofit lnSpcReduction="10000"/>
          </a:bodyPr>
          <a:lstStyle/>
          <a:p>
            <a:r>
              <a:rPr lang="en-IN" sz="2800" dirty="0">
                <a:latin typeface="Times New Roman" panose="02020603050405020304" pitchFamily="18" charset="0"/>
                <a:cs typeface="Times New Roman" panose="02020603050405020304" pitchFamily="18" charset="0"/>
              </a:rPr>
              <a:t>6. Issue certificate of origin </a:t>
            </a:r>
          </a:p>
          <a:p>
            <a:r>
              <a:rPr lang="en-IN" sz="2800" dirty="0">
                <a:latin typeface="Times New Roman" panose="02020603050405020304" pitchFamily="18" charset="0"/>
                <a:cs typeface="Times New Roman" panose="02020603050405020304" pitchFamily="18" charset="0"/>
              </a:rPr>
              <a:t>7. Provision of consultancy services </a:t>
            </a:r>
          </a:p>
          <a:p>
            <a:r>
              <a:rPr lang="en-IN" sz="2800" dirty="0">
                <a:latin typeface="Times New Roman" panose="02020603050405020304" pitchFamily="18" charset="0"/>
                <a:cs typeface="Times New Roman" panose="02020603050405020304" pitchFamily="18" charset="0"/>
              </a:rPr>
              <a:t>8. Training and guidance to members. </a:t>
            </a:r>
          </a:p>
          <a:p>
            <a:r>
              <a:rPr lang="en-IN" sz="2800" dirty="0">
                <a:latin typeface="Times New Roman" panose="02020603050405020304" pitchFamily="18" charset="0"/>
                <a:cs typeface="Times New Roman" panose="02020603050405020304" pitchFamily="18" charset="0"/>
              </a:rPr>
              <a:t>9. Recommendations to government</a:t>
            </a:r>
          </a:p>
          <a:p>
            <a:r>
              <a:rPr lang="en-IN" sz="2800" dirty="0">
                <a:latin typeface="Times New Roman" panose="02020603050405020304" pitchFamily="18" charset="0"/>
                <a:cs typeface="Times New Roman" panose="02020603050405020304" pitchFamily="18" charset="0"/>
              </a:rPr>
              <a:t>10. Assistance to promotional </a:t>
            </a:r>
            <a:r>
              <a:rPr lang="en-IN" sz="2800" dirty="0" err="1">
                <a:latin typeface="Times New Roman" panose="02020603050405020304" pitchFamily="18" charset="0"/>
                <a:cs typeface="Times New Roman" panose="02020603050405020304" pitchFamily="18" charset="0"/>
              </a:rPr>
              <a:t>activtites</a:t>
            </a:r>
            <a:r>
              <a:rPr lang="en-IN" sz="2800" dirty="0">
                <a:latin typeface="Times New Roman" panose="02020603050405020304" pitchFamily="18"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118295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180142" y="682455"/>
            <a:ext cx="9601196" cy="1303867"/>
          </a:xfrm>
        </p:spPr>
        <p:txBody>
          <a:bodyPr>
            <a:normAutofit/>
          </a:bodyPr>
          <a:lstStyle/>
          <a:p>
            <a:pPr algn="ctr"/>
            <a:r>
              <a:rPr lang="en-IN" sz="3200" b="1" dirty="0">
                <a:latin typeface="Times New Roman" panose="02020603050405020304" pitchFamily="18" charset="0"/>
                <a:cs typeface="Times New Roman" panose="02020603050405020304" pitchFamily="18" charset="0"/>
              </a:rPr>
              <a:t>EXPORT PROMOTION ORGANISATIONS OPERATING IN INDIA</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p:txBody>
          <a:bodyPr>
            <a:normAutofit/>
          </a:bodyPr>
          <a:lstStyle/>
          <a:p>
            <a:pPr marL="742950" indent="-742950" algn="just">
              <a:buAutoNum type="arabicPeriod"/>
            </a:pPr>
            <a:r>
              <a:rPr lang="en-GB" sz="2800" dirty="0">
                <a:latin typeface="Times New Roman" panose="02020603050405020304" pitchFamily="18" charset="0"/>
                <a:cs typeface="Times New Roman" panose="02020603050405020304" pitchFamily="18" charset="0"/>
              </a:rPr>
              <a:t>EXPORT PROMOTION COUNCIL ( EPCs) </a:t>
            </a:r>
          </a:p>
          <a:p>
            <a:pPr marL="742950" indent="-742950" algn="just">
              <a:buAutoNum type="arabicPeriod"/>
            </a:pPr>
            <a:r>
              <a:rPr lang="en-GB" sz="2800" dirty="0">
                <a:latin typeface="Times New Roman" panose="02020603050405020304" pitchFamily="18" charset="0"/>
                <a:cs typeface="Times New Roman" panose="02020603050405020304" pitchFamily="18" charset="0"/>
              </a:rPr>
              <a:t>COMMODITY BOARDS ( CBs) </a:t>
            </a:r>
          </a:p>
          <a:p>
            <a:pPr marL="742950" indent="-742950" algn="just">
              <a:buAutoNum type="arabicPeriod"/>
            </a:pPr>
            <a:r>
              <a:rPr lang="en-GB" sz="2800" dirty="0">
                <a:latin typeface="Times New Roman" panose="02020603050405020304" pitchFamily="18" charset="0"/>
                <a:cs typeface="Times New Roman" panose="02020603050405020304" pitchFamily="18" charset="0"/>
              </a:rPr>
              <a:t>The MARINE PRODUCT EXPORT DEVELOPMENT AUTHORITY ( MPEDA)</a:t>
            </a:r>
          </a:p>
          <a:p>
            <a:pPr marL="742950" indent="-742950" algn="just">
              <a:buAutoNum type="arabicPeriod"/>
            </a:pPr>
            <a:r>
              <a:rPr lang="en-GB" sz="2800" dirty="0">
                <a:latin typeface="Times New Roman" panose="02020603050405020304" pitchFamily="18" charset="0"/>
                <a:cs typeface="Times New Roman" panose="02020603050405020304" pitchFamily="18" charset="0"/>
              </a:rPr>
              <a:t>AGRICULTURAL AND PROCEESED  FOOD PORDUCTS   EXPORT DEVELOPMENT AUTHORITY ( APEDA</a:t>
            </a:r>
          </a:p>
        </p:txBody>
      </p:sp>
    </p:spTree>
    <p:extLst>
      <p:ext uri="{BB962C8B-B14F-4D97-AF65-F5344CB8AC3E}">
        <p14:creationId xmlns:p14="http://schemas.microsoft.com/office/powerpoint/2010/main" val="246314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180142" y="682455"/>
            <a:ext cx="9601196" cy="1303867"/>
          </a:xfrm>
        </p:spPr>
        <p:txBody>
          <a:bodyPr>
            <a:normAutofit/>
          </a:bodyPr>
          <a:lstStyle/>
          <a:p>
            <a:pPr algn="ctr"/>
            <a:r>
              <a:rPr lang="en-IN" sz="3200" b="1" dirty="0">
                <a:latin typeface="Times New Roman" panose="02020603050405020304" pitchFamily="18" charset="0"/>
                <a:cs typeface="Times New Roman" panose="02020603050405020304" pitchFamily="18" charset="0"/>
              </a:rPr>
              <a:t>EXPORT PROMOTION ORGANISATIONS OPERATING IN INDIA</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a:xfrm>
            <a:off x="685800" y="1859536"/>
            <a:ext cx="10394707" cy="4172430"/>
          </a:xfrm>
        </p:spPr>
        <p:txBody>
          <a:bodyPr>
            <a:normAutofit/>
          </a:bodyPr>
          <a:lstStyle/>
          <a:p>
            <a:pPr marL="0" indent="0" algn="just">
              <a:buNone/>
            </a:pPr>
            <a:r>
              <a:rPr lang="en-GB" sz="3600" dirty="0">
                <a:latin typeface="Times New Roman" panose="02020603050405020304" pitchFamily="18" charset="0"/>
                <a:cs typeface="Times New Roman" panose="02020603050405020304" pitchFamily="18" charset="0"/>
              </a:rPr>
              <a:t> </a:t>
            </a:r>
          </a:p>
          <a:p>
            <a:pPr marL="0" indent="0" algn="just">
              <a:buNone/>
            </a:pPr>
            <a:r>
              <a:rPr lang="en-GB" sz="3600" dirty="0">
                <a:latin typeface="Times New Roman" panose="02020603050405020304" pitchFamily="18" charset="0"/>
                <a:cs typeface="Times New Roman" panose="02020603050405020304" pitchFamily="18" charset="0"/>
              </a:rPr>
              <a:t>5. </a:t>
            </a:r>
            <a:r>
              <a:rPr lang="en-GB" sz="2800" dirty="0">
                <a:latin typeface="Times New Roman" panose="02020603050405020304" pitchFamily="18" charset="0"/>
                <a:cs typeface="Times New Roman" panose="02020603050405020304" pitchFamily="18" charset="0"/>
              </a:rPr>
              <a:t>FEDERATION OF INDIAN EXPORT ORGANISATION ( 	FIEO) </a:t>
            </a:r>
          </a:p>
          <a:p>
            <a:pPr marL="0" indent="0" algn="just">
              <a:buNone/>
            </a:pPr>
            <a:r>
              <a:rPr lang="en-GB" sz="2800" dirty="0">
                <a:latin typeface="Times New Roman" panose="02020603050405020304" pitchFamily="18" charset="0"/>
                <a:cs typeface="Times New Roman" panose="02020603050405020304" pitchFamily="18" charset="0"/>
              </a:rPr>
              <a:t>6. INDIAN INSTITUTE OF FOREIGN TRADE ( IIFT) </a:t>
            </a:r>
          </a:p>
          <a:p>
            <a:pPr marL="0" indent="0" algn="just">
              <a:buNone/>
            </a:pPr>
            <a:r>
              <a:rPr lang="en-GB" sz="2800" dirty="0">
                <a:latin typeface="Times New Roman" panose="02020603050405020304" pitchFamily="18" charset="0"/>
                <a:cs typeface="Times New Roman" panose="02020603050405020304" pitchFamily="18" charset="0"/>
              </a:rPr>
              <a:t>7. INDIAN INSTITUTE OF PACKAGING ( IIP) </a:t>
            </a:r>
          </a:p>
          <a:p>
            <a:pPr marL="0" indent="0" algn="just">
              <a:buNone/>
            </a:pPr>
            <a:r>
              <a:rPr lang="en-GB" sz="2800" dirty="0">
                <a:latin typeface="Times New Roman" panose="02020603050405020304" pitchFamily="18" charset="0"/>
                <a:cs typeface="Times New Roman" panose="02020603050405020304" pitchFamily="18" charset="0"/>
              </a:rPr>
              <a:t>8. INDIAN COUNCIL OF ARBRITATION ( ICA) </a:t>
            </a:r>
          </a:p>
          <a:p>
            <a:pPr marL="0" indent="0" algn="just">
              <a:buNone/>
            </a:pPr>
            <a:endParaRPr lang="en-GB" sz="4000" dirty="0">
              <a:latin typeface="Times New Roman" panose="02020603050405020304" pitchFamily="18" charset="0"/>
              <a:cs typeface="Times New Roman" panose="02020603050405020304" pitchFamily="18" charset="0"/>
            </a:endParaRPr>
          </a:p>
          <a:p>
            <a:pPr marL="0" indent="0" algn="just">
              <a:buNone/>
            </a:pP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44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180142" y="682455"/>
            <a:ext cx="9601196" cy="1303867"/>
          </a:xfrm>
        </p:spPr>
        <p:txBody>
          <a:bodyPr>
            <a:normAutofit/>
          </a:bodyPr>
          <a:lstStyle/>
          <a:p>
            <a:pPr algn="ctr"/>
            <a:r>
              <a:rPr lang="en-IN" sz="3200" b="1" dirty="0">
                <a:latin typeface="Times New Roman" panose="02020603050405020304" pitchFamily="18" charset="0"/>
                <a:cs typeface="Times New Roman" panose="02020603050405020304" pitchFamily="18" charset="0"/>
              </a:rPr>
              <a:t>EXPORT PROMOTION ORGANISATIONS OPERATING IN INDIA</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a:xfrm>
            <a:off x="1479311" y="2113109"/>
            <a:ext cx="9601196" cy="4062435"/>
          </a:xfrm>
        </p:spPr>
        <p:txBody>
          <a:bodyPr>
            <a:normAutofit fontScale="25000" lnSpcReduction="20000"/>
          </a:bodyPr>
          <a:lstStyle/>
          <a:p>
            <a:pPr marL="0" indent="0" algn="just">
              <a:buNone/>
            </a:pPr>
            <a:r>
              <a:rPr lang="en-GB" sz="11200" dirty="0">
                <a:latin typeface="Times New Roman" panose="02020603050405020304" pitchFamily="18" charset="0"/>
                <a:cs typeface="Times New Roman" panose="02020603050405020304" pitchFamily="18" charset="0"/>
              </a:rPr>
              <a:t>9 	FREE TRADE ZONES , (FIZs) EXPORT 		PROCESSING ZONES  </a:t>
            </a:r>
          </a:p>
          <a:p>
            <a:pPr marL="0" indent="0" algn="just">
              <a:buNone/>
            </a:pPr>
            <a:r>
              <a:rPr lang="en-GB" sz="11200" dirty="0">
                <a:latin typeface="Times New Roman" panose="02020603050405020304" pitchFamily="18" charset="0"/>
                <a:cs typeface="Times New Roman" panose="02020603050405020304" pitchFamily="18" charset="0"/>
              </a:rPr>
              <a:t>10 SPECIAL ECONOMIC ZONES (SEZs) </a:t>
            </a:r>
          </a:p>
          <a:p>
            <a:pPr marL="0" indent="0" algn="just">
              <a:buNone/>
            </a:pPr>
            <a:r>
              <a:rPr lang="en-GB" sz="11200" dirty="0">
                <a:latin typeface="Times New Roman" panose="02020603050405020304" pitchFamily="18" charset="0"/>
                <a:cs typeface="Times New Roman" panose="02020603050405020304" pitchFamily="18" charset="0"/>
              </a:rPr>
              <a:t>11  TECNO PARKS ( STP/ EHTO)</a:t>
            </a:r>
          </a:p>
          <a:p>
            <a:pPr marL="0" indent="0" algn="just">
              <a:buNone/>
            </a:pPr>
            <a:r>
              <a:rPr lang="en-GB" sz="11200" dirty="0">
                <a:latin typeface="Times New Roman" panose="02020603050405020304" pitchFamily="18" charset="0"/>
                <a:cs typeface="Times New Roman" panose="02020603050405020304" pitchFamily="18" charset="0"/>
              </a:rPr>
              <a:t>12. INDIA TRADE PRMOTION PRGANISATION (  ITPO ) </a:t>
            </a:r>
          </a:p>
          <a:p>
            <a:pPr marL="0" indent="0" algn="just">
              <a:buNone/>
            </a:pPr>
            <a:r>
              <a:rPr lang="en-GB" sz="11200" dirty="0">
                <a:latin typeface="Times New Roman" panose="02020603050405020304" pitchFamily="18" charset="0"/>
                <a:cs typeface="Times New Roman" panose="02020603050405020304" pitchFamily="18" charset="0"/>
              </a:rPr>
              <a:t>13. EDERATION OF INDIAN CHAMBER S OF COMMERCE 	AND INDUSTRY  </a:t>
            </a:r>
          </a:p>
          <a:p>
            <a:pPr marL="0" indent="0" algn="just">
              <a:buNone/>
            </a:pPr>
            <a:r>
              <a:rPr lang="en-GB" sz="11200" dirty="0">
                <a:latin typeface="Times New Roman" panose="02020603050405020304" pitchFamily="18" charset="0"/>
                <a:cs typeface="Times New Roman" panose="02020603050405020304" pitchFamily="18" charset="0"/>
              </a:rPr>
              <a:t>	( FICCI)</a:t>
            </a:r>
          </a:p>
          <a:p>
            <a:pPr marL="0" indent="0" algn="just">
              <a:buNone/>
            </a:pP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08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6566-399B-4C98-926F-9941424D389B}"/>
              </a:ext>
            </a:extLst>
          </p:cNvPr>
          <p:cNvSpPr>
            <a:spLocks noGrp="1"/>
          </p:cNvSpPr>
          <p:nvPr>
            <p:ph type="title"/>
          </p:nvPr>
        </p:nvSpPr>
        <p:spPr>
          <a:xfrm>
            <a:off x="1180142" y="682455"/>
            <a:ext cx="9601196" cy="1303867"/>
          </a:xfrm>
        </p:spPr>
        <p:txBody>
          <a:bodyPr>
            <a:normAutofit/>
          </a:bodyPr>
          <a:lstStyle/>
          <a:p>
            <a:pPr algn="ctr"/>
            <a:r>
              <a:rPr lang="en-IN" sz="3200" b="1" dirty="0">
                <a:latin typeface="Times New Roman" panose="02020603050405020304" pitchFamily="18" charset="0"/>
                <a:cs typeface="Times New Roman" panose="02020603050405020304" pitchFamily="18" charset="0"/>
              </a:rPr>
              <a:t>EXPORT PROMOTION ORGANISATIONS OPERATING IN INDIA</a:t>
            </a:r>
          </a:p>
        </p:txBody>
      </p:sp>
      <p:sp>
        <p:nvSpPr>
          <p:cNvPr id="4" name="Content Placeholder 3">
            <a:extLst>
              <a:ext uri="{FF2B5EF4-FFF2-40B4-BE49-F238E27FC236}">
                <a16:creationId xmlns:a16="http://schemas.microsoft.com/office/drawing/2014/main" id="{2E1BE6ED-EE7E-424B-9201-E24D1D49FA98}"/>
              </a:ext>
            </a:extLst>
          </p:cNvPr>
          <p:cNvSpPr>
            <a:spLocks noGrp="1"/>
          </p:cNvSpPr>
          <p:nvPr>
            <p:ph sz="quarter" idx="13"/>
          </p:nvPr>
        </p:nvSpPr>
        <p:spPr>
          <a:xfrm>
            <a:off x="1180142" y="2243739"/>
            <a:ext cx="9900365" cy="3788228"/>
          </a:xfrm>
        </p:spPr>
        <p:txBody>
          <a:bodyPr>
            <a:normAutofit/>
          </a:bodyPr>
          <a:lstStyle/>
          <a:p>
            <a:pPr marL="0" indent="0" algn="just">
              <a:buNone/>
            </a:pPr>
            <a:r>
              <a:rPr lang="en-GB" sz="2800" dirty="0">
                <a:latin typeface="Times New Roman" panose="02020603050405020304" pitchFamily="18" charset="0"/>
                <a:cs typeface="Times New Roman" panose="02020603050405020304" pitchFamily="18" charset="0"/>
              </a:rPr>
              <a:t>14  NATIONAL COUNCIL FOR TRADE 				  INFROMATION </a:t>
            </a:r>
          </a:p>
          <a:p>
            <a:pPr marL="0" indent="0" algn="just">
              <a:buNone/>
            </a:pPr>
            <a:r>
              <a:rPr lang="en-GB" sz="2800" dirty="0">
                <a:latin typeface="Times New Roman" panose="02020603050405020304" pitchFamily="18" charset="0"/>
                <a:cs typeface="Times New Roman" panose="02020603050405020304" pitchFamily="18" charset="0"/>
              </a:rPr>
              <a:t>15. EXPORT INSPECTION CONCIL (EIC) </a:t>
            </a:r>
          </a:p>
          <a:p>
            <a:pPr marL="0" indent="0" algn="just">
              <a:buNone/>
            </a:pPr>
            <a:r>
              <a:rPr lang="en-GB" sz="2800" dirty="0">
                <a:latin typeface="Times New Roman" panose="02020603050405020304" pitchFamily="18" charset="0"/>
                <a:cs typeface="Times New Roman" panose="02020603050405020304" pitchFamily="18" charset="0"/>
              </a:rPr>
              <a:t>16.TOWNS OF EXORTS </a:t>
            </a:r>
          </a:p>
          <a:p>
            <a:pPr marL="0" indent="0" algn="just">
              <a:buNone/>
            </a:pPr>
            <a:r>
              <a:rPr lang="en-GB" sz="2800" dirty="0">
                <a:latin typeface="Times New Roman" panose="02020603050405020304" pitchFamily="18" charset="0"/>
                <a:cs typeface="Times New Roman" panose="02020603050405020304" pitchFamily="18" charset="0"/>
              </a:rPr>
              <a:t> </a:t>
            </a:r>
          </a:p>
          <a:p>
            <a:pPr marL="0" indent="0" algn="just">
              <a:buNone/>
            </a:pPr>
            <a:endParaRPr lang="en-GB" sz="1200" dirty="0">
              <a:latin typeface="Times New Roman" panose="02020603050405020304" pitchFamily="18" charset="0"/>
              <a:cs typeface="Times New Roman" panose="02020603050405020304" pitchFamily="18" charset="0"/>
            </a:endParaRPr>
          </a:p>
          <a:p>
            <a:pPr marL="0" indent="0" algn="just">
              <a:buNone/>
            </a:pPr>
            <a:endParaRPr lang="en-GB" sz="1200" dirty="0">
              <a:latin typeface="Times New Roman" panose="02020603050405020304" pitchFamily="18" charset="0"/>
              <a:cs typeface="Times New Roman" panose="02020603050405020304" pitchFamily="18" charset="0"/>
            </a:endParaRPr>
          </a:p>
          <a:p>
            <a:pPr marL="0" indent="0" algn="just">
              <a:buNone/>
            </a:pPr>
            <a:endParaRPr lang="en-GB" sz="1200" dirty="0">
              <a:latin typeface="Times New Roman" panose="02020603050405020304" pitchFamily="18" charset="0"/>
              <a:cs typeface="Times New Roman" panose="02020603050405020304" pitchFamily="18" charset="0"/>
            </a:endParaRPr>
          </a:p>
          <a:p>
            <a:pPr marL="0" indent="0" algn="just">
              <a:buNone/>
            </a:pPr>
            <a:endParaRPr lang="en-GB" sz="1200" dirty="0">
              <a:latin typeface="Times New Roman" panose="02020603050405020304" pitchFamily="18" charset="0"/>
              <a:cs typeface="Times New Roman" panose="02020603050405020304" pitchFamily="18" charset="0"/>
            </a:endParaRPr>
          </a:p>
          <a:p>
            <a:pPr marL="0" indent="0" algn="just">
              <a:buNone/>
            </a:pP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342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Organic</Template>
  <TotalTime>509</TotalTime>
  <Words>356</Words>
  <Application>Microsoft Office PowerPoint</Application>
  <PresentationFormat>Widescreen</PresentationFormat>
  <Paragraphs>54</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EXPORT MARKETING </vt:lpstr>
      <vt:lpstr>Meaning of Institutional Agencies </vt:lpstr>
      <vt:lpstr>FEATURES OF EXPORT MARKETING ORGANISATION </vt:lpstr>
      <vt:lpstr>IMPORTANCE OF EPORT PROMOTION ONRGANISATION </vt:lpstr>
      <vt:lpstr>IMPORTANCE OF EPORT PROMOTION ONRGANISATION </vt:lpstr>
      <vt:lpstr>EXPORT PROMOTION ORGANISATIONS OPERATING IN INDIA</vt:lpstr>
      <vt:lpstr>EXPORT PROMOTION ORGANISATIONS OPERATING IN INDIA</vt:lpstr>
      <vt:lpstr>EXPORT PROMOTION ORGANISATIONS OPERATING IN INDIA</vt:lpstr>
      <vt:lpstr>EXPORT PROMOTION ORGANISATIONS OPERATING IN INDIA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MARKETING</dc:title>
  <dc:creator>Sumita Shankar</dc:creator>
  <cp:lastModifiedBy>Dr. Sumita Shankar</cp:lastModifiedBy>
  <cp:revision>93</cp:revision>
  <dcterms:created xsi:type="dcterms:W3CDTF">2020-07-21T06:59:49Z</dcterms:created>
  <dcterms:modified xsi:type="dcterms:W3CDTF">2020-11-01T09:30:25Z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